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2" r:id="rId1"/>
  </p:sldMasterIdLst>
  <p:sldIdLst>
    <p:sldId id="256" r:id="rId2"/>
    <p:sldId id="257" r:id="rId3"/>
    <p:sldId id="258" r:id="rId4"/>
    <p:sldId id="259" r:id="rId5"/>
    <p:sldId id="260" r:id="rId6"/>
    <p:sldId id="261" r:id="rId7"/>
    <p:sldId id="262" r:id="rId8"/>
    <p:sldId id="263" r:id="rId9"/>
    <p:sldId id="264" r:id="rId10"/>
    <p:sldId id="265" r:id="rId11"/>
    <p:sldId id="266" r:id="rId1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6" d="100"/>
          <a:sy n="76" d="100"/>
        </p:scale>
        <p:origin x="91" y="101"/>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IN"/>
            </a:p>
          </p:txBody>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IN"/>
            </a:p>
          </p:txBody>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IN"/>
            </a:p>
          </p:txBody>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IN"/>
            </a:p>
          </p:txBody>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IN"/>
            </a:p>
          </p:txBody>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IN"/>
            </a:p>
          </p:txBody>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IN"/>
            </a:p>
          </p:txBody>
        </p:sp>
        <p:sp>
          <p:nvSpPr>
            <p:cNvPr id="29" name="Isosceles Triangle 28"/>
            <p:cNvSpPr/>
            <p:nvPr/>
          </p:nvSpPr>
          <p:spPr>
            <a:xfrm rot="10800000">
              <a:off x="0" y="0"/>
              <a:ext cx="842596" cy="5666154"/>
            </a:xfrm>
            <a:prstGeom prst="triangle">
              <a:avLst>
                <a:gd name="adj" fmla="val 10000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IN"/>
            </a:p>
          </p:txBody>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lumMod val="75000"/>
                  </a:schemeClr>
                </a:solidFill>
              </a:defRPr>
            </a:lvl1pPr>
          </a:lstStyle>
          <a:p>
            <a:r>
              <a:rPr lang="en-US"/>
              <a:t>Click to edit Master title style</a:t>
            </a:r>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E1E1FFA2-45B7-4883-BCB1-214FA6E000A4}" type="datetimeFigureOut">
              <a:rPr lang="en-IN" smtClean="0"/>
              <a:t>19-06-2026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E43743F4-6B0D-4775-84C3-1287E386F6DF}" type="slidenum">
              <a:rPr lang="en-IN" smtClean="0"/>
              <a:t>‹#›</a:t>
            </a:fld>
            <a:endParaRPr lang="en-IN"/>
          </a:p>
        </p:txBody>
      </p:sp>
    </p:spTree>
    <p:extLst>
      <p:ext uri="{BB962C8B-B14F-4D97-AF65-F5344CB8AC3E}">
        <p14:creationId xmlns:p14="http://schemas.microsoft.com/office/powerpoint/2010/main" val="29348715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1E1FFA2-45B7-4883-BCB1-214FA6E000A4}" type="datetimeFigureOut">
              <a:rPr lang="en-IN" smtClean="0"/>
              <a:t>19-06-2026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E43743F4-6B0D-4775-84C3-1287E386F6DF}" type="slidenum">
              <a:rPr lang="en-IN" smtClean="0"/>
              <a:t>‹#›</a:t>
            </a:fld>
            <a:endParaRPr lang="en-IN"/>
          </a:p>
        </p:txBody>
      </p:sp>
    </p:spTree>
    <p:extLst>
      <p:ext uri="{BB962C8B-B14F-4D97-AF65-F5344CB8AC3E}">
        <p14:creationId xmlns:p14="http://schemas.microsoft.com/office/powerpoint/2010/main" val="17579899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1E1FFA2-45B7-4883-BCB1-214FA6E000A4}" type="datetimeFigureOut">
              <a:rPr lang="en-IN" smtClean="0"/>
              <a:t>19-06-2026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E43743F4-6B0D-4775-84C3-1287E386F6DF}" type="slidenum">
              <a:rPr lang="en-IN" smtClean="0"/>
              <a:t>‹#›</a:t>
            </a:fld>
            <a:endParaRPr lang="en-IN"/>
          </a:p>
        </p:txBody>
      </p:sp>
    </p:spTree>
    <p:extLst>
      <p:ext uri="{BB962C8B-B14F-4D97-AF65-F5344CB8AC3E}">
        <p14:creationId xmlns:p14="http://schemas.microsoft.com/office/powerpoint/2010/main" val="6365684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1E1FFA2-45B7-4883-BCB1-214FA6E000A4}" type="datetimeFigureOut">
              <a:rPr lang="en-IN" smtClean="0"/>
              <a:t>19-06-2026</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E43743F4-6B0D-4775-84C3-1287E386F6DF}" type="slidenum">
              <a:rPr lang="en-IN" smtClean="0"/>
              <a:t>‹#›</a:t>
            </a:fld>
            <a:endParaRPr lang="en-IN"/>
          </a:p>
        </p:txBody>
      </p:sp>
    </p:spTree>
    <p:extLst>
      <p:ext uri="{BB962C8B-B14F-4D97-AF65-F5344CB8AC3E}">
        <p14:creationId xmlns:p14="http://schemas.microsoft.com/office/powerpoint/2010/main" val="26485122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E1E1FFA2-45B7-4883-BCB1-214FA6E000A4}" type="datetimeFigureOut">
              <a:rPr lang="en-IN" smtClean="0"/>
              <a:t>19-06-2026</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E43743F4-6B0D-4775-84C3-1287E386F6DF}" type="slidenum">
              <a:rPr lang="en-IN" smtClean="0"/>
              <a:t>‹#›</a:t>
            </a:fld>
            <a:endParaRPr lang="en-IN"/>
          </a:p>
        </p:txBody>
      </p:sp>
    </p:spTree>
    <p:extLst>
      <p:ext uri="{BB962C8B-B14F-4D97-AF65-F5344CB8AC3E}">
        <p14:creationId xmlns:p14="http://schemas.microsoft.com/office/powerpoint/2010/main" val="10623087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p>
        </p:txBody>
      </p:sp>
      <p:sp>
        <p:nvSpPr>
          <p:cNvPr id="3" name="Date Placeholder 2"/>
          <p:cNvSpPr>
            <a:spLocks noGrp="1"/>
          </p:cNvSpPr>
          <p:nvPr>
            <p:ph type="dt" sz="half" idx="10"/>
          </p:nvPr>
        </p:nvSpPr>
        <p:spPr/>
        <p:txBody>
          <a:bodyPr/>
          <a:lstStyle/>
          <a:p>
            <a:fld id="{E1E1FFA2-45B7-4883-BCB1-214FA6E000A4}" type="datetimeFigureOut">
              <a:rPr lang="en-IN" smtClean="0"/>
              <a:t>19-06-2026</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E43743F4-6B0D-4775-84C3-1287E386F6DF}" type="slidenum">
              <a:rPr lang="en-IN" smtClean="0"/>
              <a:t>‹#›</a:t>
            </a:fld>
            <a:endParaRPr lang="en-IN"/>
          </a:p>
        </p:txBody>
      </p:sp>
    </p:spTree>
    <p:extLst>
      <p:ext uri="{BB962C8B-B14F-4D97-AF65-F5344CB8AC3E}">
        <p14:creationId xmlns:p14="http://schemas.microsoft.com/office/powerpoint/2010/main" val="34525006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1E1FFA2-45B7-4883-BCB1-214FA6E000A4}" type="datetimeFigureOut">
              <a:rPr lang="en-IN" smtClean="0"/>
              <a:t>19-06-2026</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E43743F4-6B0D-4775-84C3-1287E386F6DF}" type="slidenum">
              <a:rPr lang="en-IN" smtClean="0"/>
              <a:t>‹#›</a:t>
            </a:fld>
            <a:endParaRPr lang="en-IN"/>
          </a:p>
        </p:txBody>
      </p:sp>
    </p:spTree>
    <p:extLst>
      <p:ext uri="{BB962C8B-B14F-4D97-AF65-F5344CB8AC3E}">
        <p14:creationId xmlns:p14="http://schemas.microsoft.com/office/powerpoint/2010/main" val="7148455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1E1FFA2-45B7-4883-BCB1-214FA6E000A4}" type="datetimeFigureOut">
              <a:rPr lang="en-IN" smtClean="0"/>
              <a:t>19-06-2026</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E43743F4-6B0D-4775-84C3-1287E386F6DF}" type="slidenum">
              <a:rPr lang="en-IN" smtClean="0"/>
              <a:t>‹#›</a:t>
            </a:fld>
            <a:endParaRPr lang="en-IN"/>
          </a:p>
        </p:txBody>
      </p:sp>
    </p:spTree>
    <p:extLst>
      <p:ext uri="{BB962C8B-B14F-4D97-AF65-F5344CB8AC3E}">
        <p14:creationId xmlns:p14="http://schemas.microsoft.com/office/powerpoint/2010/main" val="11411873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1E1FFA2-45B7-4883-BCB1-214FA6E000A4}" type="datetimeFigureOut">
              <a:rPr lang="en-IN" smtClean="0"/>
              <a:t>19-06-2026</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E43743F4-6B0D-4775-84C3-1287E386F6DF}" type="slidenum">
              <a:rPr lang="en-IN" smtClean="0"/>
              <a:t>‹#›</a:t>
            </a:fld>
            <a:endParaRPr lang="en-IN"/>
          </a:p>
        </p:txBody>
      </p:sp>
    </p:spTree>
    <p:extLst>
      <p:ext uri="{BB962C8B-B14F-4D97-AF65-F5344CB8AC3E}">
        <p14:creationId xmlns:p14="http://schemas.microsoft.com/office/powerpoint/2010/main" val="13686284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1E1FFA2-45B7-4883-BCB1-214FA6E000A4}" type="datetimeFigureOut">
              <a:rPr lang="en-IN" smtClean="0"/>
              <a:t>19-06-2026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E43743F4-6B0D-4775-84C3-1287E386F6DF}" type="slidenum">
              <a:rPr lang="en-IN" smtClean="0"/>
              <a:t>‹#›</a:t>
            </a:fld>
            <a:endParaRPr lang="en-IN"/>
          </a:p>
        </p:txBody>
      </p:sp>
    </p:spTree>
    <p:extLst>
      <p:ext uri="{BB962C8B-B14F-4D97-AF65-F5344CB8AC3E}">
        <p14:creationId xmlns:p14="http://schemas.microsoft.com/office/powerpoint/2010/main" val="1548085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1E1FFA2-45B7-4883-BCB1-214FA6E000A4}" type="datetimeFigureOut">
              <a:rPr lang="en-IN" smtClean="0"/>
              <a:t>19-06-2026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E43743F4-6B0D-4775-84C3-1287E386F6DF}" type="slidenum">
              <a:rPr lang="en-IN" smtClean="0"/>
              <a:t>‹#›</a:t>
            </a:fld>
            <a:endParaRPr lang="en-IN"/>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a:ln w="3175" cmpd="sng">
                  <a:noFill/>
                </a:ln>
                <a:solidFill>
                  <a:schemeClr val="accent1"/>
                </a:solidFill>
                <a:effectLst/>
                <a:latin typeface="Arial"/>
              </a:rPr>
              <a:t>”</a:t>
            </a:r>
          </a:p>
        </p:txBody>
      </p:sp>
    </p:spTree>
    <p:extLst>
      <p:ext uri="{BB962C8B-B14F-4D97-AF65-F5344CB8AC3E}">
        <p14:creationId xmlns:p14="http://schemas.microsoft.com/office/powerpoint/2010/main" val="422633917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1E1FFA2-45B7-4883-BCB1-214FA6E000A4}" type="datetimeFigureOut">
              <a:rPr lang="en-IN" smtClean="0"/>
              <a:t>19-06-2026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E43743F4-6B0D-4775-84C3-1287E386F6DF}" type="slidenum">
              <a:rPr lang="en-IN" smtClean="0"/>
              <a:t>‹#›</a:t>
            </a:fld>
            <a:endParaRPr lang="en-IN"/>
          </a:p>
        </p:txBody>
      </p:sp>
    </p:spTree>
    <p:extLst>
      <p:ext uri="{BB962C8B-B14F-4D97-AF65-F5344CB8AC3E}">
        <p14:creationId xmlns:p14="http://schemas.microsoft.com/office/powerpoint/2010/main" val="34304342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1E1FFA2-45B7-4883-BCB1-214FA6E000A4}" type="datetimeFigureOut">
              <a:rPr lang="en-IN" smtClean="0"/>
              <a:t>19-06-2026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E43743F4-6B0D-4775-84C3-1287E386F6DF}" type="slidenum">
              <a:rPr lang="en-IN" smtClean="0"/>
              <a:t>‹#›</a:t>
            </a:fld>
            <a:endParaRPr lang="en-IN"/>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a:ln w="3175" cmpd="sng">
                  <a:noFill/>
                </a:ln>
                <a:solidFill>
                  <a:schemeClr val="accent1"/>
                </a:solidFill>
                <a:effectLst/>
                <a:latin typeface="Arial"/>
              </a:rPr>
              <a:t>”</a:t>
            </a:r>
          </a:p>
        </p:txBody>
      </p:sp>
    </p:spTree>
    <p:extLst>
      <p:ext uri="{BB962C8B-B14F-4D97-AF65-F5344CB8AC3E}">
        <p14:creationId xmlns:p14="http://schemas.microsoft.com/office/powerpoint/2010/main" val="278575505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1E1FFA2-45B7-4883-BCB1-214FA6E000A4}" type="datetimeFigureOut">
              <a:rPr lang="en-IN" smtClean="0"/>
              <a:t>19-06-2026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E43743F4-6B0D-4775-84C3-1287E386F6DF}" type="slidenum">
              <a:rPr lang="en-IN" smtClean="0"/>
              <a:t>‹#›</a:t>
            </a:fld>
            <a:endParaRPr lang="en-IN"/>
          </a:p>
        </p:txBody>
      </p:sp>
    </p:spTree>
    <p:extLst>
      <p:ext uri="{BB962C8B-B14F-4D97-AF65-F5344CB8AC3E}">
        <p14:creationId xmlns:p14="http://schemas.microsoft.com/office/powerpoint/2010/main" val="424136499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1E1FFA2-45B7-4883-BCB1-214FA6E000A4}" type="datetimeFigureOut">
              <a:rPr lang="en-IN" smtClean="0"/>
              <a:t>19-06-2026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E43743F4-6B0D-4775-84C3-1287E386F6DF}" type="slidenum">
              <a:rPr lang="en-IN" smtClean="0"/>
              <a:t>‹#›</a:t>
            </a:fld>
            <a:endParaRPr lang="en-IN"/>
          </a:p>
        </p:txBody>
      </p:sp>
    </p:spTree>
    <p:extLst>
      <p:ext uri="{BB962C8B-B14F-4D97-AF65-F5344CB8AC3E}">
        <p14:creationId xmlns:p14="http://schemas.microsoft.com/office/powerpoint/2010/main" val="400728589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1E1FFA2-45B7-4883-BCB1-214FA6E000A4}" type="datetimeFigureOut">
              <a:rPr lang="en-IN" smtClean="0"/>
              <a:t>19-06-2026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E43743F4-6B0D-4775-84C3-1287E386F6DF}" type="slidenum">
              <a:rPr lang="en-IN" smtClean="0"/>
              <a:t>‹#›</a:t>
            </a:fld>
            <a:endParaRPr lang="en-IN"/>
          </a:p>
        </p:txBody>
      </p:sp>
    </p:spTree>
    <p:extLst>
      <p:ext uri="{BB962C8B-B14F-4D97-AF65-F5344CB8AC3E}">
        <p14:creationId xmlns:p14="http://schemas.microsoft.com/office/powerpoint/2010/main" val="39178637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29" name="Group 28"/>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IN"/>
            </a:p>
          </p:txBody>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IN"/>
            </a:p>
          </p:txBody>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IN"/>
            </a:p>
          </p:txBody>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IN"/>
            </a:p>
          </p:txBody>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IN"/>
            </a:p>
          </p:txBody>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IN"/>
            </a:p>
          </p:txBody>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IN"/>
            </a:p>
          </p:txBody>
        </p:sp>
        <p:sp>
          <p:nvSpPr>
            <p:cNvPr id="28" name="Isosceles Triangle 27"/>
            <p:cNvSpPr/>
            <p:nvPr/>
          </p:nvSpPr>
          <p:spPr>
            <a:xfrm>
              <a:off x="0" y="4013200"/>
              <a:ext cx="448733" cy="2844800"/>
            </a:xfrm>
            <a:prstGeom prst="triangle">
              <a:avLst>
                <a:gd name="adj" fmla="val 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IN"/>
            </a:p>
          </p:txBody>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E1E1FFA2-45B7-4883-BCB1-214FA6E000A4}" type="datetimeFigureOut">
              <a:rPr lang="en-IN" smtClean="0"/>
              <a:t>19-06-2026</a:t>
            </a:fld>
            <a:endParaRPr lang="en-IN"/>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lumMod val="75000"/>
                  </a:schemeClr>
                </a:solidFill>
              </a:defRPr>
            </a:lvl1pPr>
          </a:lstStyle>
          <a:p>
            <a:fld id="{E43743F4-6B0D-4775-84C3-1287E386F6DF}" type="slidenum">
              <a:rPr lang="en-IN" smtClean="0"/>
              <a:t>‹#›</a:t>
            </a:fld>
            <a:endParaRPr lang="en-IN"/>
          </a:p>
        </p:txBody>
      </p:sp>
    </p:spTree>
    <p:extLst>
      <p:ext uri="{BB962C8B-B14F-4D97-AF65-F5344CB8AC3E}">
        <p14:creationId xmlns:p14="http://schemas.microsoft.com/office/powerpoint/2010/main" val="1918063673"/>
      </p:ext>
    </p:extLst>
  </p:cSld>
  <p:clrMap bg1="lt1" tx1="dk1" bg2="lt2" tx2="dk2" accent1="accent1" accent2="accent2" accent3="accent3" accent4="accent4" accent5="accent5" accent6="accent6" hlink="hlink" folHlink="folHlink"/>
  <p:sldLayoutIdLst>
    <p:sldLayoutId id="2147483743" r:id="rId1"/>
    <p:sldLayoutId id="2147483744" r:id="rId2"/>
    <p:sldLayoutId id="2147483745" r:id="rId3"/>
    <p:sldLayoutId id="2147483746" r:id="rId4"/>
    <p:sldLayoutId id="2147483747" r:id="rId5"/>
    <p:sldLayoutId id="2147483748" r:id="rId6"/>
    <p:sldLayoutId id="2147483749" r:id="rId7"/>
    <p:sldLayoutId id="2147483750" r:id="rId8"/>
    <p:sldLayoutId id="2147483751" r:id="rId9"/>
    <p:sldLayoutId id="2147483752" r:id="rId10"/>
    <p:sldLayoutId id="2147483753" r:id="rId11"/>
    <p:sldLayoutId id="2147483754" r:id="rId12"/>
    <p:sldLayoutId id="2147483755" r:id="rId13"/>
    <p:sldLayoutId id="2147483756" r:id="rId14"/>
    <p:sldLayoutId id="2147483757" r:id="rId15"/>
    <p:sldLayoutId id="2147483758" r:id="rId16"/>
  </p:sldLayoutIdLst>
  <p:txStyles>
    <p:titleStyle>
      <a:lvl1pPr algn="l" defTabSz="457200" rtl="0" eaLnBrk="1" latinLnBrk="0" hangingPunct="1">
        <a:spcBef>
          <a:spcPct val="0"/>
        </a:spcBef>
        <a:buNone/>
        <a:defRPr sz="3600" kern="1200">
          <a:solidFill>
            <a:schemeClr val="accent1">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E5D65F06-919C-7B45-53B0-8DF593B65778}"/>
              </a:ext>
            </a:extLst>
          </p:cNvPr>
          <p:cNvSpPr>
            <a:spLocks noGrp="1"/>
          </p:cNvSpPr>
          <p:nvPr>
            <p:ph type="subTitle" idx="1"/>
          </p:nvPr>
        </p:nvSpPr>
        <p:spPr>
          <a:xfrm>
            <a:off x="1918253" y="4277351"/>
            <a:ext cx="6406080" cy="1655762"/>
          </a:xfrm>
        </p:spPr>
        <p:txBody>
          <a:bodyPr/>
          <a:lstStyle/>
          <a:p>
            <a:r>
              <a:rPr lang="en-IN" sz="2800">
                <a:latin typeface="Times New Roman" panose="02020603050405020304" pitchFamily="18" charset="0"/>
                <a:cs typeface="Times New Roman" panose="02020603050405020304" pitchFamily="18" charset="0"/>
              </a:rPr>
              <a:t>Submitted To:- </a:t>
            </a:r>
            <a:r>
              <a:rPr lang="en-IN" sz="2800" b="1">
                <a:latin typeface="Times New Roman" panose="02020603050405020304" pitchFamily="18" charset="0"/>
                <a:cs typeface="Times New Roman" panose="02020603050405020304" pitchFamily="18" charset="0"/>
              </a:rPr>
              <a:t>Shashwat Singhal</a:t>
            </a:r>
          </a:p>
          <a:p>
            <a:r>
              <a:rPr lang="en-IN" sz="2800">
                <a:latin typeface="Times New Roman" panose="02020603050405020304" pitchFamily="18" charset="0"/>
                <a:cs typeface="Times New Roman" panose="02020603050405020304" pitchFamily="18" charset="0"/>
              </a:rPr>
              <a:t>Submitted By:- </a:t>
            </a:r>
            <a:r>
              <a:rPr lang="en-IN" sz="2800" b="1">
                <a:latin typeface="Times New Roman" panose="02020603050405020304" pitchFamily="18" charset="0"/>
                <a:cs typeface="Times New Roman" panose="02020603050405020304" pitchFamily="18" charset="0"/>
              </a:rPr>
              <a:t>Unnati Chaurasia </a:t>
            </a:r>
          </a:p>
          <a:p>
            <a:endParaRPr lang="en-IN"/>
          </a:p>
        </p:txBody>
      </p:sp>
      <p:sp>
        <p:nvSpPr>
          <p:cNvPr id="6" name="TextBox 5">
            <a:extLst>
              <a:ext uri="{FF2B5EF4-FFF2-40B4-BE49-F238E27FC236}">
                <a16:creationId xmlns:a16="http://schemas.microsoft.com/office/drawing/2014/main" id="{6B2E9B54-3367-40B8-1FDF-5FB810129336}"/>
              </a:ext>
            </a:extLst>
          </p:cNvPr>
          <p:cNvSpPr txBox="1"/>
          <p:nvPr/>
        </p:nvSpPr>
        <p:spPr>
          <a:xfrm>
            <a:off x="2633870" y="1053548"/>
            <a:ext cx="6072808" cy="646331"/>
          </a:xfrm>
          <a:prstGeom prst="rect">
            <a:avLst/>
          </a:prstGeom>
          <a:noFill/>
        </p:spPr>
        <p:txBody>
          <a:bodyPr wrap="square" rtlCol="0">
            <a:spAutoFit/>
          </a:bodyPr>
          <a:lstStyle/>
          <a:p>
            <a:endParaRPr lang="en-IN"/>
          </a:p>
          <a:p>
            <a:endParaRPr lang="en-IN"/>
          </a:p>
        </p:txBody>
      </p:sp>
      <p:sp>
        <p:nvSpPr>
          <p:cNvPr id="8" name="TextBox 7">
            <a:extLst>
              <a:ext uri="{FF2B5EF4-FFF2-40B4-BE49-F238E27FC236}">
                <a16:creationId xmlns:a16="http://schemas.microsoft.com/office/drawing/2014/main" id="{673A5E29-47BF-A4D8-8461-70211C7C21E0}"/>
              </a:ext>
            </a:extLst>
          </p:cNvPr>
          <p:cNvSpPr txBox="1"/>
          <p:nvPr/>
        </p:nvSpPr>
        <p:spPr>
          <a:xfrm>
            <a:off x="1451114" y="725557"/>
            <a:ext cx="7901608" cy="2585323"/>
          </a:xfrm>
          <a:prstGeom prst="rect">
            <a:avLst/>
          </a:prstGeom>
          <a:noFill/>
        </p:spPr>
        <p:txBody>
          <a:bodyPr wrap="square" rtlCol="0">
            <a:spAutoFit/>
          </a:bodyPr>
          <a:lstStyle/>
          <a:p>
            <a:r>
              <a:rPr lang="en-IN"/>
              <a:t>                                     </a:t>
            </a:r>
            <a:r>
              <a:rPr lang="en-IN" sz="5400" b="1">
                <a:solidFill>
                  <a:schemeClr val="accent1">
                    <a:lumMod val="75000"/>
                  </a:schemeClr>
                </a:solidFill>
                <a:latin typeface="Times New Roman" panose="02020603050405020304" pitchFamily="18" charset="0"/>
                <a:cs typeface="Times New Roman" panose="02020603050405020304" pitchFamily="18" charset="0"/>
              </a:rPr>
              <a:t>TOPIC</a:t>
            </a:r>
            <a:r>
              <a:rPr lang="en-IN" sz="5400" b="1">
                <a:solidFill>
                  <a:schemeClr val="accent2"/>
                </a:solidFill>
                <a:latin typeface="Times New Roman" panose="02020603050405020304" pitchFamily="18" charset="0"/>
                <a:cs typeface="Times New Roman" panose="02020603050405020304" pitchFamily="18" charset="0"/>
              </a:rPr>
              <a:t> </a:t>
            </a:r>
          </a:p>
          <a:p>
            <a:endParaRPr lang="en-IN"/>
          </a:p>
          <a:p>
            <a:endParaRPr lang="en-IN"/>
          </a:p>
          <a:p>
            <a:endParaRPr lang="en-IN"/>
          </a:p>
          <a:p>
            <a:r>
              <a:rPr lang="en-IN"/>
              <a:t>                   </a:t>
            </a:r>
            <a:r>
              <a:rPr lang="en-IN" sz="4800" b="1">
                <a:solidFill>
                  <a:schemeClr val="accent1">
                    <a:lumMod val="75000"/>
                  </a:schemeClr>
                </a:solidFill>
                <a:latin typeface="Times New Roman" panose="02020603050405020304" pitchFamily="18" charset="0"/>
                <a:cs typeface="Times New Roman" panose="02020603050405020304" pitchFamily="18" charset="0"/>
              </a:rPr>
              <a:t>COMPANY LAW </a:t>
            </a:r>
          </a:p>
        </p:txBody>
      </p:sp>
    </p:spTree>
    <p:extLst>
      <p:ext uri="{BB962C8B-B14F-4D97-AF65-F5344CB8AC3E}">
        <p14:creationId xmlns:p14="http://schemas.microsoft.com/office/powerpoint/2010/main" val="30970038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18F3D6-D8BC-B038-A133-A82CBA388ACF}"/>
              </a:ext>
            </a:extLst>
          </p:cNvPr>
          <p:cNvSpPr>
            <a:spLocks noGrp="1"/>
          </p:cNvSpPr>
          <p:nvPr>
            <p:ph type="title"/>
          </p:nvPr>
        </p:nvSpPr>
        <p:spPr>
          <a:xfrm>
            <a:off x="1010478" y="173070"/>
            <a:ext cx="10515600" cy="1325563"/>
          </a:xfrm>
        </p:spPr>
        <p:txBody>
          <a:bodyPr/>
          <a:lstStyle/>
          <a:p>
            <a:r>
              <a:rPr lang="en-IN" b="1">
                <a:latin typeface="Times New Roman" panose="02020603050405020304" pitchFamily="18" charset="0"/>
                <a:cs typeface="Times New Roman" panose="02020603050405020304" pitchFamily="18" charset="0"/>
              </a:rPr>
              <a:t>                         </a:t>
            </a:r>
            <a:r>
              <a:rPr lang="en-IN" sz="3600" b="1">
                <a:latin typeface="Times New Roman" panose="02020603050405020304" pitchFamily="18" charset="0"/>
                <a:cs typeface="Times New Roman" panose="02020603050405020304" pitchFamily="18" charset="0"/>
              </a:rPr>
              <a:t>INTRODUCTION</a:t>
            </a:r>
          </a:p>
        </p:txBody>
      </p:sp>
      <p:sp>
        <p:nvSpPr>
          <p:cNvPr id="3" name="Content Placeholder 2">
            <a:extLst>
              <a:ext uri="{FF2B5EF4-FFF2-40B4-BE49-F238E27FC236}">
                <a16:creationId xmlns:a16="http://schemas.microsoft.com/office/drawing/2014/main" id="{20464004-314E-CA9D-9986-5C8C5D117C2F}"/>
              </a:ext>
            </a:extLst>
          </p:cNvPr>
          <p:cNvSpPr>
            <a:spLocks noGrp="1"/>
          </p:cNvSpPr>
          <p:nvPr>
            <p:ph idx="1"/>
          </p:nvPr>
        </p:nvSpPr>
        <p:spPr>
          <a:xfrm>
            <a:off x="1162877" y="1730445"/>
            <a:ext cx="7583557" cy="4351338"/>
          </a:xfrm>
        </p:spPr>
        <p:txBody>
          <a:bodyPr>
            <a:normAutofit fontScale="92500"/>
          </a:bodyPr>
          <a:lstStyle/>
          <a:p>
            <a:r>
              <a:rPr lang="en-IN" sz="2400" b="1">
                <a:latin typeface="Times New Roman" panose="02020603050405020304" pitchFamily="18" charset="0"/>
                <a:cs typeface="Times New Roman" panose="02020603050405020304" pitchFamily="18" charset="0"/>
              </a:rPr>
              <a:t>Company Law</a:t>
            </a:r>
            <a:r>
              <a:rPr lang="en-IN" sz="2400">
                <a:latin typeface="Times New Roman" panose="02020603050405020304" pitchFamily="18" charset="0"/>
                <a:cs typeface="Times New Roman" panose="02020603050405020304" pitchFamily="18" charset="0"/>
              </a:rPr>
              <a:t> is a branch of law that regulates the formation, incorporation, management, and winding up of companies. It provides a legal framework for the operation of businesses and defines the rights, duties, and responsibilities of directors, shareholders, creditors, and other stakeholders.</a:t>
            </a:r>
          </a:p>
          <a:p>
            <a:r>
              <a:rPr lang="en-IN" sz="2400">
                <a:latin typeface="Times New Roman" panose="02020603050405020304" pitchFamily="18" charset="0"/>
                <a:cs typeface="Times New Roman" panose="02020603050405020304" pitchFamily="18" charset="0"/>
              </a:rPr>
              <a:t>In India, Company Law is primarily governed by the </a:t>
            </a:r>
            <a:r>
              <a:rPr lang="en-IN" sz="2400" b="1">
                <a:latin typeface="Times New Roman" panose="02020603050405020304" pitchFamily="18" charset="0"/>
                <a:cs typeface="Times New Roman" panose="02020603050405020304" pitchFamily="18" charset="0"/>
              </a:rPr>
              <a:t>Companies Act, 2013</a:t>
            </a:r>
            <a:r>
              <a:rPr lang="en-IN" sz="2400">
                <a:latin typeface="Times New Roman" panose="02020603050405020304" pitchFamily="18" charset="0"/>
                <a:cs typeface="Times New Roman" panose="02020603050405020304" pitchFamily="18" charset="0"/>
              </a:rPr>
              <a:t>, which aims to promote transparency, accountability, and good corporate governance and it also </a:t>
            </a:r>
            <a:r>
              <a:rPr lang="en-IN" sz="2400" b="1">
                <a:latin typeface="Times New Roman" panose="02020603050405020304" pitchFamily="18" charset="0"/>
                <a:cs typeface="Times New Roman" panose="02020603050405020304" pitchFamily="18" charset="0"/>
              </a:rPr>
              <a:t>divided into 29 Chapters,470 Sections/Rules, 7 Schedules</a:t>
            </a:r>
            <a:r>
              <a:rPr lang="en-IN" sz="2400">
                <a:latin typeface="Times New Roman" panose="02020603050405020304" pitchFamily="18" charset="0"/>
                <a:cs typeface="Times New Roman" panose="02020603050405020304" pitchFamily="18" charset="0"/>
              </a:rPr>
              <a:t>. It ensures that companies conduct their business activities in accordance with legal provisions and protects the interests of investors and </a:t>
            </a:r>
            <a:r>
              <a:rPr lang="en-IN" sz="2400"/>
              <a:t>the public.</a:t>
            </a:r>
          </a:p>
          <a:p>
            <a:pPr marL="0" indent="0">
              <a:buNone/>
            </a:pPr>
            <a:endParaRPr lang="en-IN"/>
          </a:p>
        </p:txBody>
      </p:sp>
    </p:spTree>
    <p:extLst>
      <p:ext uri="{BB962C8B-B14F-4D97-AF65-F5344CB8AC3E}">
        <p14:creationId xmlns:p14="http://schemas.microsoft.com/office/powerpoint/2010/main" val="18241919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EEECEC-863C-9F77-E512-01FDB1F3DD06}"/>
              </a:ext>
            </a:extLst>
          </p:cNvPr>
          <p:cNvSpPr>
            <a:spLocks noGrp="1"/>
          </p:cNvSpPr>
          <p:nvPr>
            <p:ph type="title"/>
          </p:nvPr>
        </p:nvSpPr>
        <p:spPr/>
        <p:txBody>
          <a:bodyPr>
            <a:normAutofit/>
          </a:bodyPr>
          <a:lstStyle/>
          <a:p>
            <a:r>
              <a:rPr lang="en-IN"/>
              <a:t>       </a:t>
            </a:r>
            <a:r>
              <a:rPr lang="en-IN" sz="3600" b="1">
                <a:latin typeface="Times New Roman" panose="02020603050405020304" pitchFamily="18" charset="0"/>
                <a:cs typeface="Times New Roman" panose="02020603050405020304" pitchFamily="18" charset="0"/>
              </a:rPr>
              <a:t>FEATURES OF COMPANY LAW</a:t>
            </a:r>
          </a:p>
        </p:txBody>
      </p:sp>
      <p:sp>
        <p:nvSpPr>
          <p:cNvPr id="3" name="Content Placeholder 2">
            <a:extLst>
              <a:ext uri="{FF2B5EF4-FFF2-40B4-BE49-F238E27FC236}">
                <a16:creationId xmlns:a16="http://schemas.microsoft.com/office/drawing/2014/main" id="{4DA6C95D-E414-44B9-B4AD-CD23C0E8EC5F}"/>
              </a:ext>
            </a:extLst>
          </p:cNvPr>
          <p:cNvSpPr>
            <a:spLocks noGrp="1"/>
          </p:cNvSpPr>
          <p:nvPr>
            <p:ph idx="1"/>
          </p:nvPr>
        </p:nvSpPr>
        <p:spPr>
          <a:xfrm>
            <a:off x="1807648" y="1731480"/>
            <a:ext cx="3937170" cy="4351338"/>
          </a:xfrm>
        </p:spPr>
        <p:txBody>
          <a:bodyPr>
            <a:normAutofit/>
          </a:bodyPr>
          <a:lstStyle/>
          <a:p>
            <a:r>
              <a:rPr lang="en-IN" sz="2400">
                <a:latin typeface="Times New Roman" panose="02020603050405020304" pitchFamily="18" charset="0"/>
                <a:cs typeface="Times New Roman" panose="02020603050405020304" pitchFamily="18" charset="0"/>
              </a:rPr>
              <a:t>Separate Legal Entity</a:t>
            </a:r>
          </a:p>
          <a:p>
            <a:r>
              <a:rPr lang="en-IN" sz="2400">
                <a:latin typeface="Times New Roman" panose="02020603050405020304" pitchFamily="18" charset="0"/>
                <a:cs typeface="Times New Roman" panose="02020603050405020304" pitchFamily="18" charset="0"/>
              </a:rPr>
              <a:t> Perpetual Succession </a:t>
            </a:r>
          </a:p>
          <a:p>
            <a:r>
              <a:rPr lang="en-IN" sz="2400">
                <a:latin typeface="Times New Roman" panose="02020603050405020304" pitchFamily="18" charset="0"/>
                <a:cs typeface="Times New Roman" panose="02020603050405020304" pitchFamily="18" charset="0"/>
              </a:rPr>
              <a:t>Limited Liability </a:t>
            </a:r>
          </a:p>
          <a:p>
            <a:r>
              <a:rPr lang="en-IN" sz="2400">
                <a:latin typeface="Times New Roman" panose="02020603050405020304" pitchFamily="18" charset="0"/>
                <a:cs typeface="Times New Roman" panose="02020603050405020304" pitchFamily="18" charset="0"/>
              </a:rPr>
              <a:t>Common Seal (optional)</a:t>
            </a:r>
          </a:p>
          <a:p>
            <a:r>
              <a:rPr lang="en-IN" sz="2400">
                <a:latin typeface="Times New Roman" panose="02020603050405020304" pitchFamily="18" charset="0"/>
                <a:cs typeface="Times New Roman" panose="02020603050405020304" pitchFamily="18" charset="0"/>
              </a:rPr>
              <a:t> Transferability of Shares</a:t>
            </a:r>
          </a:p>
        </p:txBody>
      </p:sp>
      <p:pic>
        <p:nvPicPr>
          <p:cNvPr id="5" name="Picture 4">
            <a:extLst>
              <a:ext uri="{FF2B5EF4-FFF2-40B4-BE49-F238E27FC236}">
                <a16:creationId xmlns:a16="http://schemas.microsoft.com/office/drawing/2014/main" id="{E534D480-26D1-4018-F943-6E79C7750029}"/>
              </a:ext>
            </a:extLst>
          </p:cNvPr>
          <p:cNvPicPr>
            <a:picLocks noChangeAspect="1"/>
          </p:cNvPicPr>
          <p:nvPr/>
        </p:nvPicPr>
        <p:blipFill>
          <a:blip r:embed="rId2"/>
          <a:stretch>
            <a:fillRect/>
          </a:stretch>
        </p:blipFill>
        <p:spPr>
          <a:xfrm>
            <a:off x="5748923" y="3269973"/>
            <a:ext cx="3525079" cy="2643809"/>
          </a:xfrm>
          <a:prstGeom prst="rect">
            <a:avLst/>
          </a:prstGeom>
        </p:spPr>
      </p:pic>
    </p:spTree>
    <p:extLst>
      <p:ext uri="{BB962C8B-B14F-4D97-AF65-F5344CB8AC3E}">
        <p14:creationId xmlns:p14="http://schemas.microsoft.com/office/powerpoint/2010/main" val="11119760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FD24E6-6C97-5660-F8E8-2DDDDF78B289}"/>
              </a:ext>
            </a:extLst>
          </p:cNvPr>
          <p:cNvSpPr>
            <a:spLocks noGrp="1"/>
          </p:cNvSpPr>
          <p:nvPr>
            <p:ph type="title"/>
          </p:nvPr>
        </p:nvSpPr>
        <p:spPr/>
        <p:txBody>
          <a:bodyPr>
            <a:normAutofit/>
          </a:bodyPr>
          <a:lstStyle/>
          <a:p>
            <a:r>
              <a:rPr lang="en-IN" sz="3600" b="1">
                <a:latin typeface="Times New Roman" panose="02020603050405020304" pitchFamily="18" charset="0"/>
                <a:cs typeface="Times New Roman" panose="02020603050405020304" pitchFamily="18" charset="0"/>
              </a:rPr>
              <a:t>                    TYPES OF COMPANY LAW</a:t>
            </a:r>
          </a:p>
        </p:txBody>
      </p:sp>
      <p:sp>
        <p:nvSpPr>
          <p:cNvPr id="3" name="Content Placeholder 2">
            <a:extLst>
              <a:ext uri="{FF2B5EF4-FFF2-40B4-BE49-F238E27FC236}">
                <a16:creationId xmlns:a16="http://schemas.microsoft.com/office/drawing/2014/main" id="{D0254264-9426-508A-E800-0FC4C56F52D0}"/>
              </a:ext>
            </a:extLst>
          </p:cNvPr>
          <p:cNvSpPr>
            <a:spLocks noGrp="1"/>
          </p:cNvSpPr>
          <p:nvPr>
            <p:ph idx="1"/>
          </p:nvPr>
        </p:nvSpPr>
        <p:spPr>
          <a:xfrm>
            <a:off x="6756953" y="1690688"/>
            <a:ext cx="3694044" cy="4351338"/>
          </a:xfrm>
        </p:spPr>
        <p:txBody>
          <a:bodyPr>
            <a:normAutofit fontScale="77500" lnSpcReduction="20000"/>
          </a:bodyPr>
          <a:lstStyle/>
          <a:p>
            <a:pPr marL="0" indent="0">
              <a:buNone/>
            </a:pPr>
            <a:endParaRPr lang="en-IN"/>
          </a:p>
          <a:p>
            <a:r>
              <a:rPr lang="en-IN" sz="2600" b="1">
                <a:latin typeface="Times New Roman" panose="02020603050405020304" pitchFamily="18" charset="0"/>
                <a:cs typeface="Times New Roman" panose="02020603050405020304" pitchFamily="18" charset="0"/>
              </a:rPr>
              <a:t>(OPC) One Person Company:</a:t>
            </a:r>
            <a:r>
              <a:rPr lang="en-IN" sz="2600">
                <a:latin typeface="Times New Roman" panose="02020603050405020304" pitchFamily="18" charset="0"/>
                <a:cs typeface="Times New Roman" panose="02020603050405020304" pitchFamily="18" charset="0"/>
              </a:rPr>
              <a:t> 1 Director</a:t>
            </a:r>
          </a:p>
          <a:p>
            <a:pPr marL="0" indent="0">
              <a:buNone/>
            </a:pPr>
            <a:r>
              <a:rPr lang="en-IN" sz="2600">
                <a:latin typeface="Times New Roman" panose="02020603050405020304" pitchFamily="18" charset="0"/>
                <a:cs typeface="Times New Roman" panose="02020603050405020304" pitchFamily="18" charset="0"/>
              </a:rPr>
              <a:t> </a:t>
            </a:r>
          </a:p>
          <a:p>
            <a:r>
              <a:rPr lang="en-IN" sz="2600" b="1">
                <a:latin typeface="Times New Roman" panose="02020603050405020304" pitchFamily="18" charset="0"/>
                <a:cs typeface="Times New Roman" panose="02020603050405020304" pitchFamily="18" charset="0"/>
              </a:rPr>
              <a:t>Private Company:</a:t>
            </a:r>
            <a:r>
              <a:rPr lang="en-IN" sz="2600">
                <a:latin typeface="Times New Roman" panose="02020603050405020304" pitchFamily="18" charset="0"/>
                <a:cs typeface="Times New Roman" panose="02020603050405020304" pitchFamily="18" charset="0"/>
              </a:rPr>
              <a:t> 2 Directors </a:t>
            </a:r>
          </a:p>
          <a:p>
            <a:pPr marL="0" indent="0">
              <a:buNone/>
            </a:pPr>
            <a:endParaRPr lang="en-IN" sz="2600">
              <a:latin typeface="Times New Roman" panose="02020603050405020304" pitchFamily="18" charset="0"/>
              <a:cs typeface="Times New Roman" panose="02020603050405020304" pitchFamily="18" charset="0"/>
            </a:endParaRPr>
          </a:p>
          <a:p>
            <a:r>
              <a:rPr lang="en-IN" sz="2600" b="1">
                <a:latin typeface="Times New Roman" panose="02020603050405020304" pitchFamily="18" charset="0"/>
                <a:cs typeface="Times New Roman" panose="02020603050405020304" pitchFamily="18" charset="0"/>
              </a:rPr>
              <a:t>Public Company:</a:t>
            </a:r>
            <a:r>
              <a:rPr lang="en-IN" sz="2600">
                <a:latin typeface="Times New Roman" panose="02020603050405020304" pitchFamily="18" charset="0"/>
                <a:cs typeface="Times New Roman" panose="02020603050405020304" pitchFamily="18" charset="0"/>
              </a:rPr>
              <a:t> 3 Directors</a:t>
            </a:r>
          </a:p>
          <a:p>
            <a:pPr marL="0" indent="0">
              <a:buNone/>
            </a:pPr>
            <a:endParaRPr lang="en-IN" sz="2600">
              <a:latin typeface="Times New Roman" panose="02020603050405020304" pitchFamily="18" charset="0"/>
              <a:cs typeface="Times New Roman" panose="02020603050405020304" pitchFamily="18" charset="0"/>
            </a:endParaRPr>
          </a:p>
          <a:p>
            <a:r>
              <a:rPr lang="en-IN" sz="2600" b="1">
                <a:latin typeface="Times New Roman" panose="02020603050405020304" pitchFamily="18" charset="0"/>
                <a:cs typeface="Times New Roman" panose="02020603050405020304" pitchFamily="18" charset="0"/>
              </a:rPr>
              <a:t>Maximum:</a:t>
            </a:r>
            <a:r>
              <a:rPr lang="en-IN" sz="2600">
                <a:latin typeface="Times New Roman" panose="02020603050405020304" pitchFamily="18" charset="0"/>
                <a:cs typeface="Times New Roman" panose="02020603050405020304" pitchFamily="18" charset="0"/>
              </a:rPr>
              <a:t> 15 Directors (more with Special Resolution) </a:t>
            </a:r>
          </a:p>
          <a:p>
            <a:endParaRPr lang="en-IN"/>
          </a:p>
        </p:txBody>
      </p:sp>
      <p:pic>
        <p:nvPicPr>
          <p:cNvPr id="7" name="Picture 6">
            <a:extLst>
              <a:ext uri="{FF2B5EF4-FFF2-40B4-BE49-F238E27FC236}">
                <a16:creationId xmlns:a16="http://schemas.microsoft.com/office/drawing/2014/main" id="{341FC4F4-9C7A-A47C-3F0B-51C0B01C0536}"/>
              </a:ext>
            </a:extLst>
          </p:cNvPr>
          <p:cNvPicPr>
            <a:picLocks noChangeAspect="1"/>
          </p:cNvPicPr>
          <p:nvPr/>
        </p:nvPicPr>
        <p:blipFill>
          <a:blip r:embed="rId2"/>
          <a:stretch>
            <a:fillRect/>
          </a:stretch>
        </p:blipFill>
        <p:spPr>
          <a:xfrm>
            <a:off x="677335" y="2273335"/>
            <a:ext cx="5117178" cy="3471482"/>
          </a:xfrm>
          <a:prstGeom prst="rect">
            <a:avLst/>
          </a:prstGeom>
        </p:spPr>
      </p:pic>
    </p:spTree>
    <p:extLst>
      <p:ext uri="{BB962C8B-B14F-4D97-AF65-F5344CB8AC3E}">
        <p14:creationId xmlns:p14="http://schemas.microsoft.com/office/powerpoint/2010/main" val="32502284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2EC07A-B977-880A-5110-1FCAC59B3A35}"/>
              </a:ext>
            </a:extLst>
          </p:cNvPr>
          <p:cNvSpPr>
            <a:spLocks noGrp="1"/>
          </p:cNvSpPr>
          <p:nvPr>
            <p:ph type="title"/>
          </p:nvPr>
        </p:nvSpPr>
        <p:spPr>
          <a:xfrm>
            <a:off x="937592" y="712994"/>
            <a:ext cx="10515600" cy="1325563"/>
          </a:xfrm>
        </p:spPr>
        <p:txBody>
          <a:bodyPr>
            <a:normAutofit/>
          </a:bodyPr>
          <a:lstStyle/>
          <a:p>
            <a:r>
              <a:rPr lang="en-IN" sz="3600" b="1">
                <a:latin typeface="Times New Roman" panose="02020603050405020304" pitchFamily="18" charset="0"/>
                <a:cs typeface="Times New Roman" panose="02020603050405020304" pitchFamily="18" charset="0"/>
              </a:rPr>
              <a:t>          INCORPORATION OF A COMPANY</a:t>
            </a:r>
          </a:p>
        </p:txBody>
      </p:sp>
      <p:sp>
        <p:nvSpPr>
          <p:cNvPr id="3" name="Content Placeholder 2">
            <a:extLst>
              <a:ext uri="{FF2B5EF4-FFF2-40B4-BE49-F238E27FC236}">
                <a16:creationId xmlns:a16="http://schemas.microsoft.com/office/drawing/2014/main" id="{A46C93C5-84E4-D65B-8F0E-E8A93D26789D}"/>
              </a:ext>
            </a:extLst>
          </p:cNvPr>
          <p:cNvSpPr>
            <a:spLocks noGrp="1"/>
          </p:cNvSpPr>
          <p:nvPr>
            <p:ph idx="1"/>
          </p:nvPr>
        </p:nvSpPr>
        <p:spPr>
          <a:xfrm>
            <a:off x="1643270" y="2163555"/>
            <a:ext cx="5274365" cy="4351338"/>
          </a:xfrm>
        </p:spPr>
        <p:txBody>
          <a:bodyPr>
            <a:normAutofit/>
          </a:bodyPr>
          <a:lstStyle/>
          <a:p>
            <a:r>
              <a:rPr lang="en-IN" sz="2400">
                <a:latin typeface="Times New Roman" panose="02020603050405020304" pitchFamily="18" charset="0"/>
                <a:cs typeface="Times New Roman" panose="02020603050405020304" pitchFamily="18" charset="0"/>
              </a:rPr>
              <a:t>Obtain Digital Signature Certificate (DSC)</a:t>
            </a:r>
          </a:p>
          <a:p>
            <a:r>
              <a:rPr lang="en-IN" sz="2400">
                <a:latin typeface="Times New Roman" panose="02020603050405020304" pitchFamily="18" charset="0"/>
                <a:cs typeface="Times New Roman" panose="02020603050405020304" pitchFamily="18" charset="0"/>
              </a:rPr>
              <a:t> Apply for Director Identification Number (DIN) </a:t>
            </a:r>
          </a:p>
          <a:p>
            <a:r>
              <a:rPr lang="en-IN" sz="2400">
                <a:latin typeface="Times New Roman" panose="02020603050405020304" pitchFamily="18" charset="0"/>
                <a:cs typeface="Times New Roman" panose="02020603050405020304" pitchFamily="18" charset="0"/>
              </a:rPr>
              <a:t>Reserve Company Name </a:t>
            </a:r>
          </a:p>
          <a:p>
            <a:r>
              <a:rPr lang="en-IN" sz="2400">
                <a:latin typeface="Times New Roman" panose="02020603050405020304" pitchFamily="18" charset="0"/>
                <a:cs typeface="Times New Roman" panose="02020603050405020304" pitchFamily="18" charset="0"/>
              </a:rPr>
              <a:t>File Incorporation Documents </a:t>
            </a:r>
          </a:p>
          <a:p>
            <a:r>
              <a:rPr lang="en-IN" sz="2400">
                <a:latin typeface="Times New Roman" panose="02020603050405020304" pitchFamily="18" charset="0"/>
                <a:cs typeface="Times New Roman" panose="02020603050405020304" pitchFamily="18" charset="0"/>
              </a:rPr>
              <a:t>Receive Certificate of Incorporation</a:t>
            </a:r>
          </a:p>
        </p:txBody>
      </p:sp>
    </p:spTree>
    <p:extLst>
      <p:ext uri="{BB962C8B-B14F-4D97-AF65-F5344CB8AC3E}">
        <p14:creationId xmlns:p14="http://schemas.microsoft.com/office/powerpoint/2010/main" val="28320542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FBC94F-36A9-B467-9DAC-ABA3EABB7E18}"/>
              </a:ext>
            </a:extLst>
          </p:cNvPr>
          <p:cNvSpPr>
            <a:spLocks noGrp="1"/>
          </p:cNvSpPr>
          <p:nvPr>
            <p:ph type="title"/>
          </p:nvPr>
        </p:nvSpPr>
        <p:spPr>
          <a:xfrm>
            <a:off x="629478" y="132314"/>
            <a:ext cx="10515600" cy="1325563"/>
          </a:xfrm>
        </p:spPr>
        <p:txBody>
          <a:bodyPr/>
          <a:lstStyle/>
          <a:p>
            <a:r>
              <a:rPr lang="en-IN"/>
              <a:t>             </a:t>
            </a:r>
            <a:r>
              <a:rPr lang="en-IN" sz="3600" b="1">
                <a:latin typeface="Times New Roman" panose="02020603050405020304" pitchFamily="18" charset="0"/>
                <a:cs typeface="Times New Roman" panose="02020603050405020304" pitchFamily="18" charset="0"/>
              </a:rPr>
              <a:t>DIRECTORS OF A COMPANY</a:t>
            </a:r>
          </a:p>
        </p:txBody>
      </p:sp>
      <p:sp>
        <p:nvSpPr>
          <p:cNvPr id="3" name="Content Placeholder 2">
            <a:extLst>
              <a:ext uri="{FF2B5EF4-FFF2-40B4-BE49-F238E27FC236}">
                <a16:creationId xmlns:a16="http://schemas.microsoft.com/office/drawing/2014/main" id="{BAA1B788-771F-008F-A657-D7010896DF34}"/>
              </a:ext>
            </a:extLst>
          </p:cNvPr>
          <p:cNvSpPr>
            <a:spLocks noGrp="1"/>
          </p:cNvSpPr>
          <p:nvPr>
            <p:ph idx="1"/>
          </p:nvPr>
        </p:nvSpPr>
        <p:spPr>
          <a:xfrm>
            <a:off x="1136375" y="1457877"/>
            <a:ext cx="6775174" cy="5022436"/>
          </a:xfrm>
        </p:spPr>
        <p:txBody>
          <a:bodyPr>
            <a:normAutofit/>
          </a:bodyPr>
          <a:lstStyle/>
          <a:p>
            <a:r>
              <a:rPr lang="en-IN">
                <a:latin typeface="Times New Roman" panose="02020603050405020304" pitchFamily="18" charset="0"/>
                <a:cs typeface="Times New Roman" panose="02020603050405020304" pitchFamily="18" charset="0"/>
              </a:rPr>
              <a:t>A </a:t>
            </a:r>
            <a:r>
              <a:rPr lang="en-IN" b="1">
                <a:latin typeface="Times New Roman" panose="02020603050405020304" pitchFamily="18" charset="0"/>
                <a:cs typeface="Times New Roman" panose="02020603050405020304" pitchFamily="18" charset="0"/>
              </a:rPr>
              <a:t>Director</a:t>
            </a:r>
            <a:r>
              <a:rPr lang="en-IN">
                <a:latin typeface="Times New Roman" panose="02020603050405020304" pitchFamily="18" charset="0"/>
                <a:cs typeface="Times New Roman" panose="02020603050405020304" pitchFamily="18" charset="0"/>
              </a:rPr>
              <a:t> is a person appointed to manage and oversee the affairs of a company. Directors are responsible for making important business decisions and ensuring that the company complies with legal requirements. No. of Directors in a company are 15 and more than 15 Directors can be appointed by passing a </a:t>
            </a:r>
            <a:r>
              <a:rPr lang="en-IN" b="1">
                <a:latin typeface="Times New Roman" panose="02020603050405020304" pitchFamily="18" charset="0"/>
                <a:cs typeface="Times New Roman" panose="02020603050405020304" pitchFamily="18" charset="0"/>
              </a:rPr>
              <a:t>Special Resolution.</a:t>
            </a:r>
          </a:p>
          <a:p>
            <a:pPr marL="0" indent="0">
              <a:buNone/>
            </a:pPr>
            <a:endParaRPr lang="en-IN" b="1">
              <a:latin typeface="Times New Roman" panose="02020603050405020304" pitchFamily="18" charset="0"/>
              <a:cs typeface="Times New Roman" panose="02020603050405020304" pitchFamily="18" charset="0"/>
            </a:endParaRPr>
          </a:p>
          <a:p>
            <a:r>
              <a:rPr lang="en-IN" b="1">
                <a:latin typeface="Times New Roman" panose="02020603050405020304" pitchFamily="18" charset="0"/>
                <a:cs typeface="Times New Roman" panose="02020603050405020304" pitchFamily="18" charset="0"/>
              </a:rPr>
              <a:t>Duties of Directors</a:t>
            </a:r>
          </a:p>
          <a:p>
            <a:r>
              <a:rPr lang="en-IN">
                <a:latin typeface="Times New Roman" panose="02020603050405020304" pitchFamily="18" charset="0"/>
                <a:cs typeface="Times New Roman" panose="02020603050405020304" pitchFamily="18" charset="0"/>
              </a:rPr>
              <a:t>Act in good faith. </a:t>
            </a:r>
          </a:p>
          <a:p>
            <a:r>
              <a:rPr lang="en-IN">
                <a:latin typeface="Times New Roman" panose="02020603050405020304" pitchFamily="18" charset="0"/>
                <a:cs typeface="Times New Roman" panose="02020603050405020304" pitchFamily="18" charset="0"/>
              </a:rPr>
              <a:t>Ensure compliance with laws. </a:t>
            </a:r>
          </a:p>
          <a:p>
            <a:r>
              <a:rPr lang="en-IN">
                <a:latin typeface="Times New Roman" panose="02020603050405020304" pitchFamily="18" charset="0"/>
                <a:cs typeface="Times New Roman" panose="02020603050405020304" pitchFamily="18" charset="0"/>
              </a:rPr>
              <a:t>Protect company assets. </a:t>
            </a:r>
          </a:p>
          <a:p>
            <a:r>
              <a:rPr lang="en-IN">
                <a:latin typeface="Times New Roman" panose="02020603050405020304" pitchFamily="18" charset="0"/>
                <a:cs typeface="Times New Roman" panose="02020603050405020304" pitchFamily="18" charset="0"/>
              </a:rPr>
              <a:t>Avoid conflicts of interest. </a:t>
            </a:r>
          </a:p>
          <a:p>
            <a:r>
              <a:rPr lang="en-IN">
                <a:latin typeface="Times New Roman" panose="02020603050405020304" pitchFamily="18" charset="0"/>
                <a:cs typeface="Times New Roman" panose="02020603050405020304" pitchFamily="18" charset="0"/>
              </a:rPr>
              <a:t>Maintain transparency.</a:t>
            </a:r>
          </a:p>
          <a:p>
            <a:pPr marL="0" indent="0">
              <a:buNone/>
            </a:pPr>
            <a:endParaRPr lang="en-IN" b="1"/>
          </a:p>
        </p:txBody>
      </p:sp>
      <p:pic>
        <p:nvPicPr>
          <p:cNvPr id="5" name="Picture 4">
            <a:extLst>
              <a:ext uri="{FF2B5EF4-FFF2-40B4-BE49-F238E27FC236}">
                <a16:creationId xmlns:a16="http://schemas.microsoft.com/office/drawing/2014/main" id="{314C660D-3A92-5445-2B13-2C510B26C60A}"/>
              </a:ext>
            </a:extLst>
          </p:cNvPr>
          <p:cNvPicPr>
            <a:picLocks noChangeAspect="1"/>
          </p:cNvPicPr>
          <p:nvPr/>
        </p:nvPicPr>
        <p:blipFill>
          <a:blip r:embed="rId2"/>
          <a:stretch>
            <a:fillRect/>
          </a:stretch>
        </p:blipFill>
        <p:spPr>
          <a:xfrm>
            <a:off x="5494682" y="3351902"/>
            <a:ext cx="4543840" cy="3029226"/>
          </a:xfrm>
          <a:prstGeom prst="rect">
            <a:avLst/>
          </a:prstGeom>
        </p:spPr>
      </p:pic>
    </p:spTree>
    <p:extLst>
      <p:ext uri="{BB962C8B-B14F-4D97-AF65-F5344CB8AC3E}">
        <p14:creationId xmlns:p14="http://schemas.microsoft.com/office/powerpoint/2010/main" val="16191699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DE3A63-09BA-CCA0-0D69-023C404FB89B}"/>
              </a:ext>
            </a:extLst>
          </p:cNvPr>
          <p:cNvSpPr>
            <a:spLocks noGrp="1"/>
          </p:cNvSpPr>
          <p:nvPr>
            <p:ph type="title"/>
          </p:nvPr>
        </p:nvSpPr>
        <p:spPr>
          <a:xfrm>
            <a:off x="1195753" y="683730"/>
            <a:ext cx="7717135" cy="1320800"/>
          </a:xfrm>
        </p:spPr>
        <p:txBody>
          <a:bodyPr>
            <a:normAutofit/>
          </a:bodyPr>
          <a:lstStyle/>
          <a:p>
            <a:r>
              <a:rPr lang="en-IN"/>
              <a:t>         </a:t>
            </a:r>
            <a:r>
              <a:rPr lang="en-IN" sz="3600" b="1">
                <a:latin typeface="Times New Roman" panose="02020603050405020304" pitchFamily="18" charset="0"/>
                <a:cs typeface="Times New Roman" panose="02020603050405020304" pitchFamily="18" charset="0"/>
              </a:rPr>
              <a:t>REGIONAL DIRECTORS</a:t>
            </a:r>
          </a:p>
        </p:txBody>
      </p:sp>
      <p:sp>
        <p:nvSpPr>
          <p:cNvPr id="3" name="Content Placeholder 2">
            <a:extLst>
              <a:ext uri="{FF2B5EF4-FFF2-40B4-BE49-F238E27FC236}">
                <a16:creationId xmlns:a16="http://schemas.microsoft.com/office/drawing/2014/main" id="{76C0C1A4-A8C3-5475-318A-962BC15818F9}"/>
              </a:ext>
            </a:extLst>
          </p:cNvPr>
          <p:cNvSpPr>
            <a:spLocks noGrp="1"/>
          </p:cNvSpPr>
          <p:nvPr>
            <p:ph idx="1"/>
          </p:nvPr>
        </p:nvSpPr>
        <p:spPr>
          <a:xfrm>
            <a:off x="775252" y="2004530"/>
            <a:ext cx="9548191" cy="4351338"/>
          </a:xfrm>
        </p:spPr>
        <p:txBody>
          <a:bodyPr/>
          <a:lstStyle/>
          <a:p>
            <a:r>
              <a:rPr lang="en-IN" sz="2400">
                <a:latin typeface="Times New Roman" panose="02020603050405020304" pitchFamily="18" charset="0"/>
                <a:cs typeface="Times New Roman" panose="02020603050405020304" pitchFamily="18" charset="0"/>
              </a:rPr>
              <a:t>A </a:t>
            </a:r>
            <a:r>
              <a:rPr lang="en-IN" sz="2400" b="1">
                <a:latin typeface="Times New Roman" panose="02020603050405020304" pitchFamily="18" charset="0"/>
                <a:cs typeface="Times New Roman" panose="02020603050405020304" pitchFamily="18" charset="0"/>
              </a:rPr>
              <a:t>Regional Director (RD)</a:t>
            </a:r>
            <a:r>
              <a:rPr lang="en-IN" sz="2400">
                <a:latin typeface="Times New Roman" panose="02020603050405020304" pitchFamily="18" charset="0"/>
                <a:cs typeface="Times New Roman" panose="02020603050405020304" pitchFamily="18" charset="0"/>
              </a:rPr>
              <a:t> is a senior officer appointed by the </a:t>
            </a:r>
            <a:r>
              <a:rPr lang="en-IN" sz="2400" b="1">
                <a:latin typeface="Times New Roman" panose="02020603050405020304" pitchFamily="18" charset="0"/>
                <a:cs typeface="Times New Roman" panose="02020603050405020304" pitchFamily="18" charset="0"/>
              </a:rPr>
              <a:t>Ministry of Corporate Affairs (MCA)</a:t>
            </a:r>
            <a:r>
              <a:rPr lang="en-IN" sz="2400">
                <a:latin typeface="Times New Roman" panose="02020603050405020304" pitchFamily="18" charset="0"/>
                <a:cs typeface="Times New Roman" panose="02020603050405020304" pitchFamily="18" charset="0"/>
              </a:rPr>
              <a:t> to represent the Central Government in matters related to company administration. The Regional Director supervises the functioning of the </a:t>
            </a:r>
            <a:r>
              <a:rPr lang="en-IN" sz="2400" b="1">
                <a:latin typeface="Times New Roman" panose="02020603050405020304" pitchFamily="18" charset="0"/>
                <a:cs typeface="Times New Roman" panose="02020603050405020304" pitchFamily="18" charset="0"/>
              </a:rPr>
              <a:t>Registrar of Companies (ROC)</a:t>
            </a:r>
            <a:r>
              <a:rPr lang="en-IN" sz="2400">
                <a:latin typeface="Times New Roman" panose="02020603050405020304" pitchFamily="18" charset="0"/>
                <a:cs typeface="Times New Roman" panose="02020603050405020304" pitchFamily="18" charset="0"/>
              </a:rPr>
              <a:t> and ensures compliance with the provisions of the </a:t>
            </a:r>
            <a:r>
              <a:rPr lang="en-IN" sz="2400" b="1">
                <a:latin typeface="Times New Roman" panose="02020603050405020304" pitchFamily="18" charset="0"/>
                <a:cs typeface="Times New Roman" panose="02020603050405020304" pitchFamily="18" charset="0"/>
              </a:rPr>
              <a:t>Companies Act, 2013</a:t>
            </a:r>
            <a:r>
              <a:rPr lang="en-IN" sz="2400">
                <a:latin typeface="Times New Roman" panose="02020603050405020304" pitchFamily="18" charset="0"/>
                <a:cs typeface="Times New Roman" panose="02020603050405020304" pitchFamily="18" charset="0"/>
              </a:rPr>
              <a:t> within a specified region.</a:t>
            </a:r>
          </a:p>
          <a:p>
            <a:r>
              <a:rPr lang="en-IN" sz="2400">
                <a:latin typeface="Times New Roman" panose="02020603050405020304" pitchFamily="18" charset="0"/>
                <a:cs typeface="Times New Roman" panose="02020603050405020304" pitchFamily="18" charset="0"/>
              </a:rPr>
              <a:t>The Regional Director plays an important role in corporate regulation, handling approvals, appeals, inspections, and other matters delegated by the Central Government.</a:t>
            </a:r>
          </a:p>
          <a:p>
            <a:endParaRPr lang="en-IN"/>
          </a:p>
        </p:txBody>
      </p:sp>
    </p:spTree>
    <p:extLst>
      <p:ext uri="{BB962C8B-B14F-4D97-AF65-F5344CB8AC3E}">
        <p14:creationId xmlns:p14="http://schemas.microsoft.com/office/powerpoint/2010/main" val="19313351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F0DE2D3-2BA4-CE02-CD64-0597C529EA4C}"/>
              </a:ext>
            </a:extLst>
          </p:cNvPr>
          <p:cNvSpPr txBox="1"/>
          <p:nvPr/>
        </p:nvSpPr>
        <p:spPr>
          <a:xfrm>
            <a:off x="589722" y="677879"/>
            <a:ext cx="8984974" cy="3693319"/>
          </a:xfrm>
          <a:prstGeom prst="rect">
            <a:avLst/>
          </a:prstGeom>
          <a:noFill/>
        </p:spPr>
        <p:txBody>
          <a:bodyPr wrap="square" rtlCol="0">
            <a:spAutoFit/>
          </a:bodyPr>
          <a:lstStyle/>
          <a:p>
            <a:r>
              <a:rPr lang="en-IN" sz="2000" b="1"/>
              <a:t>List of Regional Directors' Headquarters</a:t>
            </a:r>
          </a:p>
          <a:p>
            <a:endParaRPr lang="en-IN" b="1"/>
          </a:p>
          <a:p>
            <a:pPr marL="285750" indent="-285750">
              <a:buFont typeface="Arial" panose="020B0604020202020204" pitchFamily="34" charset="0"/>
              <a:buChar char="•"/>
            </a:pPr>
            <a:r>
              <a:rPr lang="en-IN"/>
              <a:t>New Delhi (Northern Region I) </a:t>
            </a:r>
          </a:p>
          <a:p>
            <a:pPr marL="285750" indent="-285750">
              <a:buFont typeface="Arial" panose="020B0604020202020204" pitchFamily="34" charset="0"/>
              <a:buChar char="•"/>
            </a:pPr>
            <a:r>
              <a:rPr lang="en-IN"/>
              <a:t>Chandigarh (Northern Region II) </a:t>
            </a:r>
          </a:p>
          <a:p>
            <a:pPr marL="285750" indent="-285750">
              <a:buFont typeface="Arial" panose="020B0604020202020204" pitchFamily="34" charset="0"/>
              <a:buChar char="•"/>
            </a:pPr>
            <a:r>
              <a:rPr lang="en-IN"/>
              <a:t>Ahmedabad (North-Western Region) </a:t>
            </a:r>
          </a:p>
          <a:p>
            <a:pPr marL="285750" indent="-285750">
              <a:buFont typeface="Arial" panose="020B0604020202020204" pitchFamily="34" charset="0"/>
              <a:buChar char="•"/>
            </a:pPr>
            <a:r>
              <a:rPr lang="en-IN"/>
              <a:t>Mumbai (Western Region I) </a:t>
            </a:r>
          </a:p>
          <a:p>
            <a:pPr marL="285750" indent="-285750">
              <a:buFont typeface="Arial" panose="020B0604020202020204" pitchFamily="34" charset="0"/>
              <a:buChar char="•"/>
            </a:pPr>
            <a:r>
              <a:rPr lang="en-IN"/>
              <a:t>Navi Mumbai (Western Region II) </a:t>
            </a:r>
          </a:p>
          <a:p>
            <a:pPr marL="285750" indent="-285750">
              <a:buFont typeface="Arial" panose="020B0604020202020204" pitchFamily="34" charset="0"/>
              <a:buChar char="•"/>
            </a:pPr>
            <a:r>
              <a:rPr lang="en-IN"/>
              <a:t>Chennai (Southern Region) </a:t>
            </a:r>
          </a:p>
          <a:p>
            <a:pPr marL="285750" indent="-285750">
              <a:buFont typeface="Arial" panose="020B0604020202020204" pitchFamily="34" charset="0"/>
              <a:buChar char="•"/>
            </a:pPr>
            <a:r>
              <a:rPr lang="en-IN"/>
              <a:t>Bangalore (South-Western Region) </a:t>
            </a:r>
          </a:p>
          <a:p>
            <a:pPr marL="285750" indent="-285750">
              <a:buFont typeface="Arial" panose="020B0604020202020204" pitchFamily="34" charset="0"/>
              <a:buChar char="•"/>
            </a:pPr>
            <a:r>
              <a:rPr lang="en-IN"/>
              <a:t>Kolkata (Eastern Region) </a:t>
            </a:r>
          </a:p>
          <a:p>
            <a:pPr marL="285750" indent="-285750">
              <a:buFont typeface="Arial" panose="020B0604020202020204" pitchFamily="34" charset="0"/>
              <a:buChar char="•"/>
            </a:pPr>
            <a:r>
              <a:rPr lang="en-IN"/>
              <a:t>Guwahati (North-Eastern Region) </a:t>
            </a:r>
          </a:p>
          <a:p>
            <a:pPr marL="285750" indent="-285750">
              <a:buFont typeface="Arial" panose="020B0604020202020204" pitchFamily="34" charset="0"/>
              <a:buChar char="•"/>
            </a:pPr>
            <a:r>
              <a:rPr lang="en-IN"/>
              <a:t>Hyderabad (South-Eastern Region)</a:t>
            </a:r>
          </a:p>
          <a:p>
            <a:endParaRPr lang="en-IN"/>
          </a:p>
        </p:txBody>
      </p:sp>
      <p:pic>
        <p:nvPicPr>
          <p:cNvPr id="4" name="Picture 3">
            <a:extLst>
              <a:ext uri="{FF2B5EF4-FFF2-40B4-BE49-F238E27FC236}">
                <a16:creationId xmlns:a16="http://schemas.microsoft.com/office/drawing/2014/main" id="{90E48CED-55EC-E65D-2E55-143CD092ED95}"/>
              </a:ext>
            </a:extLst>
          </p:cNvPr>
          <p:cNvPicPr>
            <a:picLocks noChangeAspect="1"/>
          </p:cNvPicPr>
          <p:nvPr/>
        </p:nvPicPr>
        <p:blipFill>
          <a:blip r:embed="rId2"/>
          <a:stretch>
            <a:fillRect/>
          </a:stretch>
        </p:blipFill>
        <p:spPr>
          <a:xfrm>
            <a:off x="4810539" y="3031435"/>
            <a:ext cx="5057361" cy="3478696"/>
          </a:xfrm>
          <a:prstGeom prst="rect">
            <a:avLst/>
          </a:prstGeom>
        </p:spPr>
      </p:pic>
    </p:spTree>
    <p:extLst>
      <p:ext uri="{BB962C8B-B14F-4D97-AF65-F5344CB8AC3E}">
        <p14:creationId xmlns:p14="http://schemas.microsoft.com/office/powerpoint/2010/main" val="9004897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23EA21-6055-0928-5DAF-3D814A30911A}"/>
              </a:ext>
            </a:extLst>
          </p:cNvPr>
          <p:cNvSpPr>
            <a:spLocks noGrp="1"/>
          </p:cNvSpPr>
          <p:nvPr>
            <p:ph type="title"/>
          </p:nvPr>
        </p:nvSpPr>
        <p:spPr/>
        <p:txBody>
          <a:bodyPr>
            <a:normAutofit/>
          </a:bodyPr>
          <a:lstStyle/>
          <a:p>
            <a:r>
              <a:rPr lang="en-IN"/>
              <a:t>           </a:t>
            </a:r>
            <a:r>
              <a:rPr lang="en-IN" sz="3600" b="1">
                <a:latin typeface="Times New Roman" panose="02020603050405020304" pitchFamily="18" charset="0"/>
                <a:cs typeface="Times New Roman" panose="02020603050405020304" pitchFamily="18" charset="0"/>
              </a:rPr>
              <a:t>MEETINGS IN COMPANY LAW</a:t>
            </a:r>
          </a:p>
        </p:txBody>
      </p:sp>
      <p:sp>
        <p:nvSpPr>
          <p:cNvPr id="3" name="Content Placeholder 2">
            <a:extLst>
              <a:ext uri="{FF2B5EF4-FFF2-40B4-BE49-F238E27FC236}">
                <a16:creationId xmlns:a16="http://schemas.microsoft.com/office/drawing/2014/main" id="{4429719B-1037-566F-3787-992A0261C568}"/>
              </a:ext>
            </a:extLst>
          </p:cNvPr>
          <p:cNvSpPr>
            <a:spLocks noGrp="1"/>
          </p:cNvSpPr>
          <p:nvPr>
            <p:ph idx="1"/>
          </p:nvPr>
        </p:nvSpPr>
        <p:spPr>
          <a:xfrm>
            <a:off x="1792356" y="1875321"/>
            <a:ext cx="8216348" cy="4351338"/>
          </a:xfrm>
        </p:spPr>
        <p:txBody>
          <a:bodyPr>
            <a:normAutofit/>
          </a:bodyPr>
          <a:lstStyle/>
          <a:p>
            <a:r>
              <a:rPr lang="en-IN" sz="2400">
                <a:latin typeface="Times New Roman" panose="02020603050405020304" pitchFamily="18" charset="0"/>
                <a:cs typeface="Times New Roman" panose="02020603050405020304" pitchFamily="18" charset="0"/>
              </a:rPr>
              <a:t>Meetings are an essential part of company management and governance. They provide a platform for directors and shareholders to discuss company matters, make decisions, and ensure smooth functioning of the organization. The Companies Act, 2013 lays down rules regarding the conduct, notice, quorum, and proceedings of meetings to ensure transparency and proper decision-making.</a:t>
            </a:r>
          </a:p>
        </p:txBody>
      </p:sp>
    </p:spTree>
    <p:extLst>
      <p:ext uri="{BB962C8B-B14F-4D97-AF65-F5344CB8AC3E}">
        <p14:creationId xmlns:p14="http://schemas.microsoft.com/office/powerpoint/2010/main" val="27011657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F0412EA-0C95-5178-EDFA-AFBB41152D21}"/>
              </a:ext>
            </a:extLst>
          </p:cNvPr>
          <p:cNvSpPr txBox="1"/>
          <p:nvPr/>
        </p:nvSpPr>
        <p:spPr>
          <a:xfrm>
            <a:off x="238538" y="613131"/>
            <a:ext cx="3409123" cy="5816977"/>
          </a:xfrm>
          <a:prstGeom prst="rect">
            <a:avLst/>
          </a:prstGeom>
          <a:noFill/>
        </p:spPr>
        <p:txBody>
          <a:bodyPr wrap="square" rtlCol="0">
            <a:spAutoFit/>
          </a:bodyPr>
          <a:lstStyle/>
          <a:p>
            <a:r>
              <a:rPr lang="en-IN" sz="2400" b="1">
                <a:latin typeface="Times New Roman" panose="02020603050405020304" pitchFamily="18" charset="0"/>
                <a:cs typeface="Times New Roman" panose="02020603050405020304" pitchFamily="18" charset="0"/>
              </a:rPr>
              <a:t>Types of Meetings:-</a:t>
            </a:r>
          </a:p>
          <a:p>
            <a:endParaRPr lang="en-IN" b="1"/>
          </a:p>
          <a:p>
            <a:pPr marL="285750" indent="-285750">
              <a:buFont typeface="Arial" panose="020B0604020202020204" pitchFamily="34" charset="0"/>
              <a:buChar char="•"/>
            </a:pPr>
            <a:r>
              <a:rPr lang="en-IN" sz="2400" b="1">
                <a:latin typeface="Times New Roman" panose="02020603050405020304" pitchFamily="18" charset="0"/>
                <a:cs typeface="Times New Roman" panose="02020603050405020304" pitchFamily="18" charset="0"/>
              </a:rPr>
              <a:t>Board Meeting</a:t>
            </a:r>
            <a:r>
              <a:rPr lang="en-IN" sz="2400">
                <a:latin typeface="Times New Roman" panose="02020603050405020304" pitchFamily="18" charset="0"/>
                <a:cs typeface="Times New Roman" panose="02020603050405020304" pitchFamily="18" charset="0"/>
              </a:rPr>
              <a:t> :-</a:t>
            </a:r>
          </a:p>
          <a:p>
            <a:pPr lvl="1"/>
            <a:r>
              <a:rPr lang="en-IN" sz="2400">
                <a:latin typeface="Times New Roman" panose="02020603050405020304" pitchFamily="18" charset="0"/>
                <a:cs typeface="Times New Roman" panose="02020603050405020304" pitchFamily="18" charset="0"/>
              </a:rPr>
              <a:t>Meeting of the Board of Directors. </a:t>
            </a:r>
          </a:p>
          <a:p>
            <a:pPr lvl="1"/>
            <a:r>
              <a:rPr lang="en-IN" sz="2400">
                <a:latin typeface="Times New Roman" panose="02020603050405020304" pitchFamily="18" charset="0"/>
                <a:cs typeface="Times New Roman" panose="02020603050405020304" pitchFamily="18" charset="0"/>
              </a:rPr>
              <a:t>Discusses management and operational decisions. </a:t>
            </a:r>
          </a:p>
          <a:p>
            <a:pPr marL="285750" indent="-285750">
              <a:buFont typeface="Arial" panose="020B0604020202020204" pitchFamily="34" charset="0"/>
              <a:buChar char="•"/>
            </a:pPr>
            <a:r>
              <a:rPr lang="en-IN" sz="2400" b="1">
                <a:latin typeface="Times New Roman" panose="02020603050405020304" pitchFamily="18" charset="0"/>
                <a:cs typeface="Times New Roman" panose="02020603050405020304" pitchFamily="18" charset="0"/>
              </a:rPr>
              <a:t>Annual General Meeting (AGM)</a:t>
            </a:r>
            <a:r>
              <a:rPr lang="en-IN" sz="2400">
                <a:latin typeface="Times New Roman" panose="02020603050405020304" pitchFamily="18" charset="0"/>
                <a:cs typeface="Times New Roman" panose="02020603050405020304" pitchFamily="18" charset="0"/>
              </a:rPr>
              <a:t> :-</a:t>
            </a:r>
          </a:p>
          <a:p>
            <a:pPr lvl="1"/>
            <a:r>
              <a:rPr lang="en-IN" sz="2400">
                <a:latin typeface="Times New Roman" panose="02020603050405020304" pitchFamily="18" charset="0"/>
                <a:cs typeface="Times New Roman" panose="02020603050405020304" pitchFamily="18" charset="0"/>
              </a:rPr>
              <a:t>Held once every year. </a:t>
            </a:r>
          </a:p>
          <a:p>
            <a:pPr lvl="1"/>
            <a:r>
              <a:rPr lang="en-IN" sz="2400">
                <a:latin typeface="Times New Roman" panose="02020603050405020304" pitchFamily="18" charset="0"/>
                <a:cs typeface="Times New Roman" panose="02020603050405020304" pitchFamily="18" charset="0"/>
              </a:rPr>
              <a:t>Shareholders review financial statements and company performance. </a:t>
            </a:r>
          </a:p>
          <a:p>
            <a:endParaRPr lang="en-IN"/>
          </a:p>
        </p:txBody>
      </p:sp>
      <p:sp>
        <p:nvSpPr>
          <p:cNvPr id="3" name="TextBox 2">
            <a:extLst>
              <a:ext uri="{FF2B5EF4-FFF2-40B4-BE49-F238E27FC236}">
                <a16:creationId xmlns:a16="http://schemas.microsoft.com/office/drawing/2014/main" id="{CF19797B-3AFB-BF37-7E64-56F0098785AA}"/>
              </a:ext>
            </a:extLst>
          </p:cNvPr>
          <p:cNvSpPr txBox="1"/>
          <p:nvPr/>
        </p:nvSpPr>
        <p:spPr>
          <a:xfrm>
            <a:off x="7563678" y="2426017"/>
            <a:ext cx="3753679" cy="4801314"/>
          </a:xfrm>
          <a:prstGeom prst="rect">
            <a:avLst/>
          </a:prstGeom>
          <a:noFill/>
        </p:spPr>
        <p:txBody>
          <a:bodyPr wrap="square" rtlCol="0">
            <a:spAutoFit/>
          </a:bodyPr>
          <a:lstStyle/>
          <a:p>
            <a:pPr marL="285750" indent="-285750">
              <a:buFont typeface="Arial" panose="020B0604020202020204" pitchFamily="34" charset="0"/>
              <a:buChar char="•"/>
            </a:pPr>
            <a:r>
              <a:rPr lang="en-IN" sz="2400" b="1">
                <a:latin typeface="Times New Roman" panose="02020603050405020304" pitchFamily="18" charset="0"/>
                <a:cs typeface="Times New Roman" panose="02020603050405020304" pitchFamily="18" charset="0"/>
              </a:rPr>
              <a:t>Extraordinary General Meeting (EGM)</a:t>
            </a:r>
            <a:r>
              <a:rPr lang="en-IN" sz="2400">
                <a:latin typeface="Times New Roman" panose="02020603050405020304" pitchFamily="18" charset="0"/>
                <a:cs typeface="Times New Roman" panose="02020603050405020304" pitchFamily="18" charset="0"/>
              </a:rPr>
              <a:t> :-</a:t>
            </a:r>
          </a:p>
          <a:p>
            <a:pPr lvl="1"/>
            <a:r>
              <a:rPr lang="en-IN" sz="2400">
                <a:latin typeface="Times New Roman" panose="02020603050405020304" pitchFamily="18" charset="0"/>
                <a:cs typeface="Times New Roman" panose="02020603050405020304" pitchFamily="18" charset="0"/>
              </a:rPr>
              <a:t>Held to discuss urgent or special business matters. </a:t>
            </a:r>
          </a:p>
          <a:p>
            <a:pPr lvl="1"/>
            <a:r>
              <a:rPr lang="en-IN" sz="2400">
                <a:latin typeface="Times New Roman" panose="02020603050405020304" pitchFamily="18" charset="0"/>
                <a:cs typeface="Times New Roman" panose="02020603050405020304" pitchFamily="18" charset="0"/>
              </a:rPr>
              <a:t>Called when required before the next AGM. </a:t>
            </a:r>
          </a:p>
          <a:p>
            <a:pPr marL="285750" indent="-285750">
              <a:buFont typeface="Arial" panose="020B0604020202020204" pitchFamily="34" charset="0"/>
              <a:buChar char="•"/>
            </a:pPr>
            <a:r>
              <a:rPr lang="en-IN" sz="2400" b="1">
                <a:latin typeface="Times New Roman" panose="02020603050405020304" pitchFamily="18" charset="0"/>
                <a:cs typeface="Times New Roman" panose="02020603050405020304" pitchFamily="18" charset="0"/>
              </a:rPr>
              <a:t>Class Meeting</a:t>
            </a:r>
            <a:r>
              <a:rPr lang="en-IN" sz="2400">
                <a:latin typeface="Times New Roman" panose="02020603050405020304" pitchFamily="18" charset="0"/>
                <a:cs typeface="Times New Roman" panose="02020603050405020304" pitchFamily="18" charset="0"/>
              </a:rPr>
              <a:t> :-</a:t>
            </a:r>
          </a:p>
          <a:p>
            <a:pPr lvl="1"/>
            <a:r>
              <a:rPr lang="en-IN" sz="2400">
                <a:latin typeface="Times New Roman" panose="02020603050405020304" pitchFamily="18" charset="0"/>
                <a:cs typeface="Times New Roman" panose="02020603050405020304" pitchFamily="18" charset="0"/>
              </a:rPr>
              <a:t>Meeting of a particular class of shareholders. </a:t>
            </a:r>
          </a:p>
          <a:p>
            <a:pPr lvl="1"/>
            <a:r>
              <a:rPr lang="en-IN" sz="2400">
                <a:latin typeface="Times New Roman" panose="02020603050405020304" pitchFamily="18" charset="0"/>
                <a:cs typeface="Times New Roman" panose="02020603050405020304" pitchFamily="18" charset="0"/>
              </a:rPr>
              <a:t>Discusses matters affecting their specific rights.</a:t>
            </a:r>
          </a:p>
          <a:p>
            <a:endParaRPr lang="en-IN"/>
          </a:p>
        </p:txBody>
      </p:sp>
      <p:pic>
        <p:nvPicPr>
          <p:cNvPr id="5" name="Picture 4">
            <a:extLst>
              <a:ext uri="{FF2B5EF4-FFF2-40B4-BE49-F238E27FC236}">
                <a16:creationId xmlns:a16="http://schemas.microsoft.com/office/drawing/2014/main" id="{05044402-C90C-61CD-FCD3-5D11977BECCA}"/>
              </a:ext>
            </a:extLst>
          </p:cNvPr>
          <p:cNvPicPr>
            <a:picLocks noChangeAspect="1"/>
          </p:cNvPicPr>
          <p:nvPr/>
        </p:nvPicPr>
        <p:blipFill>
          <a:blip r:embed="rId2"/>
          <a:stretch>
            <a:fillRect/>
          </a:stretch>
        </p:blipFill>
        <p:spPr>
          <a:xfrm>
            <a:off x="3347830" y="1849548"/>
            <a:ext cx="4215848" cy="2745410"/>
          </a:xfrm>
          <a:prstGeom prst="rect">
            <a:avLst/>
          </a:prstGeom>
        </p:spPr>
      </p:pic>
    </p:spTree>
    <p:extLst>
      <p:ext uri="{BB962C8B-B14F-4D97-AF65-F5344CB8AC3E}">
        <p14:creationId xmlns:p14="http://schemas.microsoft.com/office/powerpoint/2010/main" val="24657376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0BA768-B465-892E-DD3F-487B1B8E6C79}"/>
              </a:ext>
            </a:extLst>
          </p:cNvPr>
          <p:cNvSpPr>
            <a:spLocks noGrp="1"/>
          </p:cNvSpPr>
          <p:nvPr>
            <p:ph type="title"/>
          </p:nvPr>
        </p:nvSpPr>
        <p:spPr/>
        <p:txBody>
          <a:bodyPr>
            <a:normAutofit/>
          </a:bodyPr>
          <a:lstStyle/>
          <a:p>
            <a:pPr algn="ctr"/>
            <a:r>
              <a:rPr lang="en-IN" sz="3600" b="1">
                <a:latin typeface="Times New Roman" panose="02020603050405020304" pitchFamily="18" charset="0"/>
                <a:cs typeface="Times New Roman" panose="02020603050405020304" pitchFamily="18" charset="0"/>
              </a:rPr>
              <a:t>      CONCLUSION</a:t>
            </a:r>
          </a:p>
        </p:txBody>
      </p:sp>
      <p:sp>
        <p:nvSpPr>
          <p:cNvPr id="3" name="Content Placeholder 2">
            <a:extLst>
              <a:ext uri="{FF2B5EF4-FFF2-40B4-BE49-F238E27FC236}">
                <a16:creationId xmlns:a16="http://schemas.microsoft.com/office/drawing/2014/main" id="{DF26DA4C-762B-A836-0545-9B223A2B4D0D}"/>
              </a:ext>
            </a:extLst>
          </p:cNvPr>
          <p:cNvSpPr>
            <a:spLocks noGrp="1"/>
          </p:cNvSpPr>
          <p:nvPr>
            <p:ph idx="1"/>
          </p:nvPr>
        </p:nvSpPr>
        <p:spPr>
          <a:xfrm>
            <a:off x="2219739" y="1825625"/>
            <a:ext cx="7997687" cy="4351338"/>
          </a:xfrm>
        </p:spPr>
        <p:txBody>
          <a:bodyPr/>
          <a:lstStyle/>
          <a:p>
            <a:r>
              <a:rPr lang="en-IN" sz="2400">
                <a:latin typeface="Times New Roman" panose="02020603050405020304" pitchFamily="18" charset="0"/>
                <a:cs typeface="Times New Roman" panose="02020603050405020304" pitchFamily="18" charset="0"/>
              </a:rPr>
              <a:t>Company Law provides the legal framework for the formation, management, and regulation of companies. It ensures transparency, accountability, and protection of stakeholders' interests. Through provisions relating to directors, meetings, Regional Directors, and corporate governance, the </a:t>
            </a:r>
            <a:r>
              <a:rPr lang="en-IN" sz="2400" b="1">
                <a:latin typeface="Times New Roman" panose="02020603050405020304" pitchFamily="18" charset="0"/>
                <a:cs typeface="Times New Roman" panose="02020603050405020304" pitchFamily="18" charset="0"/>
              </a:rPr>
              <a:t>Companies Act, 2013</a:t>
            </a:r>
            <a:r>
              <a:rPr lang="en-IN" sz="2400">
                <a:latin typeface="Times New Roman" panose="02020603050405020304" pitchFamily="18" charset="0"/>
                <a:cs typeface="Times New Roman" panose="02020603050405020304" pitchFamily="18" charset="0"/>
              </a:rPr>
              <a:t> helps companies operate efficiently and in compliance with the law. Overall, Company Law plays a vital role in promoting responsible business practices and supporting economic growth.</a:t>
            </a:r>
          </a:p>
          <a:p>
            <a:endParaRPr lang="en-IN"/>
          </a:p>
        </p:txBody>
      </p:sp>
    </p:spTree>
    <p:extLst>
      <p:ext uri="{BB962C8B-B14F-4D97-AF65-F5344CB8AC3E}">
        <p14:creationId xmlns:p14="http://schemas.microsoft.com/office/powerpoint/2010/main" val="207584624"/>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F496CB"/>
      </a:accent1>
      <a:accent2>
        <a:srgbClr val="BC356F"/>
      </a:accent2>
      <a:accent3>
        <a:srgbClr val="E65331"/>
      </a:accent3>
      <a:accent4>
        <a:srgbClr val="F27E19"/>
      </a:accent4>
      <a:accent5>
        <a:srgbClr val="F2AC19"/>
      </a:accent5>
      <a:accent6>
        <a:srgbClr val="BC80E0"/>
      </a:accent6>
      <a:hlink>
        <a:srgbClr val="EF5285"/>
      </a:hlink>
      <a:folHlink>
        <a:srgbClr val="F77F9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23659B44-6E34-4CE8-8F0D-387DA7996826}"/>
    </a:ext>
  </a:extLst>
</a:theme>
</file>

<file path=docProps/app.xml><?xml version="1.0" encoding="utf-8"?>
<Properties xmlns="http://schemas.openxmlformats.org/officeDocument/2006/extended-properties" xmlns:vt="http://schemas.openxmlformats.org/officeDocument/2006/docPropsVTypes">
  <Template>Facet</Template>
  <TotalTime>2</TotalTime>
  <Words>695</Words>
  <Application>Microsoft Office PowerPoint</Application>
  <PresentationFormat>Widescreen</PresentationFormat>
  <Paragraphs>73</Paragraphs>
  <Slides>11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Arial</vt:lpstr>
      <vt:lpstr>Times New Roman</vt:lpstr>
      <vt:lpstr>Trebuchet MS</vt:lpstr>
      <vt:lpstr>Wingdings 3</vt:lpstr>
      <vt:lpstr>Facet</vt:lpstr>
      <vt:lpstr>PowerPoint Presentation</vt:lpstr>
      <vt:lpstr>                         INTRODUCTION</vt:lpstr>
      <vt:lpstr>       FEATURES OF COMPANY LAW</vt:lpstr>
      <vt:lpstr>                    TYPES OF COMPANY LAW</vt:lpstr>
      <vt:lpstr>          INCORPORATION OF A COMPANY</vt:lpstr>
      <vt:lpstr>             DIRECTORS OF A COMPANY</vt:lpstr>
      <vt:lpstr>         REGIONAL DIRECTORS</vt:lpstr>
      <vt:lpstr>PowerPoint Presentation</vt:lpstr>
      <vt:lpstr>           MEETINGS IN COMPANY LAW</vt:lpstr>
      <vt:lpstr>PowerPoint Presentation</vt:lpstr>
      <vt:lpstr>      CONCLUSION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Unnati Chaurasia</dc:creator>
  <cp:lastModifiedBy>Unnati Chaurasia</cp:lastModifiedBy>
  <cp:revision>2</cp:revision>
  <dcterms:created xsi:type="dcterms:W3CDTF">2026-06-17T17:10:41Z</dcterms:created>
  <dcterms:modified xsi:type="dcterms:W3CDTF">2026-06-19T18:16:17Z</dcterms:modified>
</cp:coreProperties>
</file>